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HK Grotesk Pro" charset="1" panose="00000500000000000000"/>
      <p:regular r:id="rId17"/>
    </p:embeddedFont>
    <p:embeddedFont>
      <p:font typeface="HK Grotesk Bold" charset="1" panose="00000800000000000000"/>
      <p:regular r:id="rId18"/>
    </p:embeddedFont>
    <p:embeddedFont>
      <p:font typeface="HK Grotesk Pro Bold" charset="1" panose="00000800000000000000"/>
      <p:regular r:id="rId19"/>
    </p:embeddedFont>
    <p:embeddedFont>
      <p:font typeface="HK Grotesk Pro Semi-Bold" charset="1" panose="00000700000000000000"/>
      <p:regular r:id="rId20"/>
    </p:embeddedFont>
    <p:embeddedFont>
      <p:font typeface="Open Sans" charset="1" panose="020B06060305040202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389" t="0" r="-1838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028700"/>
            <a:ext cx="503760" cy="503760"/>
          </a:xfrm>
          <a:custGeom>
            <a:avLst/>
            <a:gdLst/>
            <a:ahLst/>
            <a:cxnLst/>
            <a:rect r="r" b="b" t="t" l="l"/>
            <a:pathLst>
              <a:path h="503760" w="503760">
                <a:moveTo>
                  <a:pt x="0" y="0"/>
                </a:moveTo>
                <a:lnTo>
                  <a:pt x="503760" y="0"/>
                </a:lnTo>
                <a:lnTo>
                  <a:pt x="503760" y="503760"/>
                </a:lnTo>
                <a:lnTo>
                  <a:pt x="0" y="5037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8858156"/>
            <a:ext cx="18288000" cy="1428844"/>
            <a:chOff x="0" y="0"/>
            <a:chExt cx="4816593" cy="37632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376321"/>
            </a:xfrm>
            <a:custGeom>
              <a:avLst/>
              <a:gdLst/>
              <a:ahLst/>
              <a:cxnLst/>
              <a:rect r="r" b="b" t="t" l="l"/>
              <a:pathLst>
                <a:path h="37632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76321"/>
                  </a:lnTo>
                  <a:lnTo>
                    <a:pt x="0" y="37632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4816593" cy="376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891595" y="3500438"/>
            <a:ext cx="3286125" cy="3286125"/>
          </a:xfrm>
          <a:custGeom>
            <a:avLst/>
            <a:gdLst/>
            <a:ahLst/>
            <a:cxnLst/>
            <a:rect r="r" b="b" t="t" l="l"/>
            <a:pathLst>
              <a:path h="3286125" w="3286125">
                <a:moveTo>
                  <a:pt x="0" y="0"/>
                </a:moveTo>
                <a:lnTo>
                  <a:pt x="3286125" y="0"/>
                </a:lnTo>
                <a:lnTo>
                  <a:pt x="3286125" y="3286124"/>
                </a:lnTo>
                <a:lnTo>
                  <a:pt x="0" y="32861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235112" y="9405946"/>
            <a:ext cx="9817776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000000"/>
                </a:solidFill>
                <a:latin typeface="HK Grotesk Pro"/>
              </a:rPr>
              <a:t>Michał Grzyb, Marcin Miszkiel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46688" y="3490913"/>
            <a:ext cx="12524023" cy="1000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>
                <a:solidFill>
                  <a:srgbClr val="FFFFFF"/>
                </a:solidFill>
                <a:latin typeface="HK Grotesk Bold"/>
              </a:rPr>
              <a:t>Modeling India Airline - XGBoost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46688" y="5521511"/>
            <a:ext cx="11085220" cy="771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FFFFFF"/>
                </a:solidFill>
                <a:latin typeface="HK Grotesk Bold"/>
              </a:rPr>
              <a:t>Data Science - Consulting Approach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846688" y="4729162"/>
            <a:ext cx="6165719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5499">
                <a:solidFill>
                  <a:srgbClr val="FFFFFF"/>
                </a:solidFill>
                <a:latin typeface="HK Grotesk Bold"/>
              </a:rPr>
              <a:t>Final Project for: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89683" y="5143500"/>
            <a:ext cx="10598317" cy="5143500"/>
          </a:xfrm>
          <a:custGeom>
            <a:avLst/>
            <a:gdLst/>
            <a:ahLst/>
            <a:cxnLst/>
            <a:rect r="r" b="b" t="t" l="l"/>
            <a:pathLst>
              <a:path h="5143500" w="10598317">
                <a:moveTo>
                  <a:pt x="0" y="0"/>
                </a:moveTo>
                <a:lnTo>
                  <a:pt x="10598317" y="0"/>
                </a:lnTo>
                <a:lnTo>
                  <a:pt x="10598317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89683" y="0"/>
            <a:ext cx="10598317" cy="5143500"/>
          </a:xfrm>
          <a:custGeom>
            <a:avLst/>
            <a:gdLst/>
            <a:ahLst/>
            <a:cxnLst/>
            <a:rect r="r" b="b" t="t" l="l"/>
            <a:pathLst>
              <a:path h="5143500" w="10598317">
                <a:moveTo>
                  <a:pt x="0" y="0"/>
                </a:moveTo>
                <a:lnTo>
                  <a:pt x="10598317" y="0"/>
                </a:lnTo>
                <a:lnTo>
                  <a:pt x="10598317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-71494"/>
            <a:ext cx="6417691" cy="10287000"/>
            <a:chOff x="0" y="0"/>
            <a:chExt cx="1690256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90256" cy="2709333"/>
            </a:xfrm>
            <a:custGeom>
              <a:avLst/>
              <a:gdLst/>
              <a:ahLst/>
              <a:cxnLst/>
              <a:rect r="r" b="b" t="t" l="l"/>
              <a:pathLst>
                <a:path h="2709333" w="1690256">
                  <a:moveTo>
                    <a:pt x="0" y="0"/>
                  </a:moveTo>
                  <a:lnTo>
                    <a:pt x="1690256" y="0"/>
                  </a:lnTo>
                  <a:lnTo>
                    <a:pt x="169025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0"/>
              <a:ext cx="1690256" cy="2709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5072006"/>
            <a:ext cx="18288000" cy="142987"/>
            <a:chOff x="0" y="0"/>
            <a:chExt cx="4816593" cy="3765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37659"/>
            </a:xfrm>
            <a:custGeom>
              <a:avLst/>
              <a:gdLst/>
              <a:ahLst/>
              <a:cxnLst/>
              <a:rect r="r" b="b" t="t" l="l"/>
              <a:pathLst>
                <a:path h="3765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7659"/>
                  </a:lnTo>
                  <a:lnTo>
                    <a:pt x="0" y="37659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0"/>
              <a:ext cx="4816593" cy="376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5072006"/>
            <a:ext cx="6417691" cy="128495"/>
            <a:chOff x="0" y="0"/>
            <a:chExt cx="1690256" cy="3384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90256" cy="33842"/>
            </a:xfrm>
            <a:custGeom>
              <a:avLst/>
              <a:gdLst/>
              <a:ahLst/>
              <a:cxnLst/>
              <a:rect r="r" b="b" t="t" l="l"/>
              <a:pathLst>
                <a:path h="33842" w="1690256">
                  <a:moveTo>
                    <a:pt x="0" y="0"/>
                  </a:moveTo>
                  <a:lnTo>
                    <a:pt x="1690256" y="0"/>
                  </a:lnTo>
                  <a:lnTo>
                    <a:pt x="1690256" y="33842"/>
                  </a:lnTo>
                  <a:lnTo>
                    <a:pt x="0" y="3384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1690256" cy="33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-1693826" y="4532450"/>
            <a:ext cx="8111517" cy="1178508"/>
          </a:xfrm>
          <a:custGeom>
            <a:avLst/>
            <a:gdLst/>
            <a:ahLst/>
            <a:cxnLst/>
            <a:rect r="r" b="b" t="t" l="l"/>
            <a:pathLst>
              <a:path h="1178508" w="8111517">
                <a:moveTo>
                  <a:pt x="0" y="0"/>
                </a:moveTo>
                <a:lnTo>
                  <a:pt x="8111517" y="0"/>
                </a:lnTo>
                <a:lnTo>
                  <a:pt x="8111517" y="1178508"/>
                </a:lnTo>
                <a:lnTo>
                  <a:pt x="0" y="1178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22347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40263" y="542925"/>
            <a:ext cx="353716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>
                <a:solidFill>
                  <a:srgbClr val="FFFFFF"/>
                </a:solidFill>
                <a:latin typeface="HK Grotesk Bold"/>
              </a:rPr>
              <a:t>Domestic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4900" y="5544895"/>
            <a:ext cx="478789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>
                <a:solidFill>
                  <a:srgbClr val="FFFFFF"/>
                </a:solidFill>
                <a:latin typeface="HK Grotesk Bold"/>
              </a:rPr>
              <a:t>International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60470" y="3762375"/>
            <a:ext cx="10967060" cy="275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HK Grotesk Bold"/>
              </a:rPr>
              <a:t>Move on to the PowerBI Dashboard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044740" y="8852684"/>
            <a:ext cx="4214560" cy="405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spc="-48">
                <a:solidFill>
                  <a:srgbClr val="FFFFFF"/>
                </a:solidFill>
                <a:latin typeface="HK Grotesk Pro Semi-Bold"/>
              </a:rPr>
              <a:t>Michał Grzyb, Marcin Miszkiel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323536" cy="10287000"/>
            <a:chOff x="0" y="0"/>
            <a:chExt cx="1138709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3870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138709">
                  <a:moveTo>
                    <a:pt x="0" y="0"/>
                  </a:moveTo>
                  <a:lnTo>
                    <a:pt x="1138709" y="0"/>
                  </a:lnTo>
                  <a:lnTo>
                    <a:pt x="113870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1138709" cy="2709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494177" y="9488445"/>
            <a:ext cx="1028700" cy="1007978"/>
            <a:chOff x="0" y="0"/>
            <a:chExt cx="270933" cy="2654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70933" cy="265476"/>
            </a:xfrm>
            <a:custGeom>
              <a:avLst/>
              <a:gdLst/>
              <a:ahLst/>
              <a:cxnLst/>
              <a:rect r="r" b="b" t="t" l="l"/>
              <a:pathLst>
                <a:path h="265476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259300" y="9258300"/>
            <a:ext cx="469753" cy="460291"/>
            <a:chOff x="0" y="0"/>
            <a:chExt cx="270933" cy="2654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0933" cy="265476"/>
            </a:xfrm>
            <a:custGeom>
              <a:avLst/>
              <a:gdLst/>
              <a:ahLst/>
              <a:cxnLst/>
              <a:rect r="r" b="b" t="t" l="l"/>
              <a:pathLst>
                <a:path h="265476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854573" y="2891933"/>
            <a:ext cx="12874480" cy="560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511299" indent="-755650" lvl="1">
              <a:lnSpc>
                <a:spcPts val="8399"/>
              </a:lnSpc>
              <a:buFont typeface="Arial"/>
              <a:buChar char="•"/>
            </a:pPr>
            <a:r>
              <a:rPr lang="en-US" sz="6999" spc="104">
                <a:solidFill>
                  <a:srgbClr val="000000"/>
                </a:solidFill>
                <a:latin typeface="HK Grotesk Pro"/>
              </a:rPr>
              <a:t>Project Description</a:t>
            </a:r>
          </a:p>
          <a:p>
            <a:pPr algn="l" marL="1511299" indent="-755650" lvl="1">
              <a:lnSpc>
                <a:spcPts val="8399"/>
              </a:lnSpc>
              <a:buFont typeface="Arial"/>
              <a:buChar char="•"/>
            </a:pPr>
            <a:r>
              <a:rPr lang="en-US" sz="6999" spc="104">
                <a:solidFill>
                  <a:srgbClr val="000000"/>
                </a:solidFill>
                <a:latin typeface="HK Grotesk Pro"/>
              </a:rPr>
              <a:t>Modeling Approach</a:t>
            </a:r>
          </a:p>
          <a:p>
            <a:pPr algn="l" marL="1511299" indent="-755650" lvl="1">
              <a:lnSpc>
                <a:spcPts val="8399"/>
              </a:lnSpc>
              <a:buFont typeface="Arial"/>
              <a:buChar char="•"/>
            </a:pPr>
            <a:r>
              <a:rPr lang="en-US" sz="6999" spc="104">
                <a:solidFill>
                  <a:srgbClr val="000000"/>
                </a:solidFill>
                <a:latin typeface="HK Grotesk Pro"/>
              </a:rPr>
              <a:t>Description of the Data</a:t>
            </a:r>
          </a:p>
          <a:p>
            <a:pPr algn="l" marL="1511299" indent="-755650" lvl="1">
              <a:lnSpc>
                <a:spcPts val="8399"/>
              </a:lnSpc>
              <a:buFont typeface="Arial"/>
              <a:buChar char="•"/>
            </a:pPr>
            <a:r>
              <a:rPr lang="en-US" sz="6999" spc="104">
                <a:solidFill>
                  <a:srgbClr val="000000"/>
                </a:solidFill>
                <a:latin typeface="HK Grotesk Pro"/>
              </a:rPr>
              <a:t>Model Results</a:t>
            </a:r>
          </a:p>
          <a:p>
            <a:pPr algn="l" marL="1511299" indent="-755650" lvl="1">
              <a:lnSpc>
                <a:spcPts val="8399"/>
              </a:lnSpc>
              <a:buFont typeface="Arial"/>
              <a:buChar char="•"/>
            </a:pPr>
            <a:r>
              <a:rPr lang="en-US" sz="6999" spc="104">
                <a:solidFill>
                  <a:srgbClr val="000000"/>
                </a:solidFill>
                <a:latin typeface="HK Grotesk Pro"/>
              </a:rPr>
              <a:t>PowerBI Dashboard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4854573" y="610246"/>
            <a:ext cx="8222033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8499">
                <a:solidFill>
                  <a:srgbClr val="0048A8"/>
                </a:solidFill>
                <a:latin typeface="HK Grotesk Bold"/>
              </a:rPr>
              <a:t>AGENDA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5400000">
            <a:off x="-2021295" y="-3415176"/>
            <a:ext cx="16860729" cy="13024913"/>
          </a:xfrm>
          <a:custGeom>
            <a:avLst/>
            <a:gdLst/>
            <a:ahLst/>
            <a:cxnLst/>
            <a:rect r="r" b="b" t="t" l="l"/>
            <a:pathLst>
              <a:path h="13024913" w="16860729">
                <a:moveTo>
                  <a:pt x="0" y="0"/>
                </a:moveTo>
                <a:lnTo>
                  <a:pt x="16860729" y="0"/>
                </a:lnTo>
                <a:lnTo>
                  <a:pt x="16860729" y="13024913"/>
                </a:lnTo>
                <a:lnTo>
                  <a:pt x="0" y="130249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75815" y="4091038"/>
            <a:ext cx="5583485" cy="5167262"/>
          </a:xfrm>
          <a:custGeom>
            <a:avLst/>
            <a:gdLst/>
            <a:ahLst/>
            <a:cxnLst/>
            <a:rect r="r" b="b" t="t" l="l"/>
            <a:pathLst>
              <a:path h="5167262" w="5583485">
                <a:moveTo>
                  <a:pt x="0" y="0"/>
                </a:moveTo>
                <a:lnTo>
                  <a:pt x="5583485" y="0"/>
                </a:lnTo>
                <a:lnTo>
                  <a:pt x="5583485" y="5167262"/>
                </a:lnTo>
                <a:lnTo>
                  <a:pt x="0" y="5167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05369" y="-145126"/>
            <a:ext cx="18698737" cy="3607514"/>
          </a:xfrm>
          <a:custGeom>
            <a:avLst/>
            <a:gdLst/>
            <a:ahLst/>
            <a:cxnLst/>
            <a:rect r="r" b="b" t="t" l="l"/>
            <a:pathLst>
              <a:path h="3607514" w="18698737">
                <a:moveTo>
                  <a:pt x="0" y="0"/>
                </a:moveTo>
                <a:lnTo>
                  <a:pt x="18698738" y="0"/>
                </a:lnTo>
                <a:lnTo>
                  <a:pt x="18698738" y="3607514"/>
                </a:lnTo>
                <a:lnTo>
                  <a:pt x="0" y="3607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19647" r="0" b="-7191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081513"/>
            <a:ext cx="9367949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0048A8"/>
                </a:solidFill>
                <a:latin typeface="HK Grotesk Bold"/>
              </a:rPr>
              <a:t>Project description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805538"/>
            <a:ext cx="8335215" cy="234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200" spc="33">
                <a:solidFill>
                  <a:srgbClr val="000000"/>
                </a:solidFill>
                <a:latin typeface="HK Grotesk Pro"/>
              </a:rPr>
              <a:t>The primary purpose of this project was to analyze and model the domestic and international flight data for Air India to gain insights into the factors influencing passenger numbers. </a:t>
            </a:r>
          </a:p>
          <a:p>
            <a:pPr algn="l">
              <a:lnSpc>
                <a:spcPts val="2640"/>
              </a:lnSpc>
            </a:pPr>
            <a:r>
              <a:rPr lang="en-US" sz="2200" spc="33">
                <a:solidFill>
                  <a:srgbClr val="000000"/>
                </a:solidFill>
                <a:latin typeface="HK Grotesk Pro"/>
              </a:rPr>
              <a:t>By understanding these factors, the goal was to build a predictive model that could accurately forecast the number of passengers carried, which could aid in strategic planning and operational optimization.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38107" y="8636540"/>
            <a:ext cx="2350733" cy="361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36">
                <a:solidFill>
                  <a:srgbClr val="FFFFFF"/>
                </a:solidFill>
                <a:latin typeface="HK Grotesk Bold"/>
              </a:rPr>
              <a:t>More Details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72391" y="6418828"/>
            <a:ext cx="3221951" cy="964951"/>
            <a:chOff x="0" y="0"/>
            <a:chExt cx="849982" cy="2545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49982" cy="254563"/>
            </a:xfrm>
            <a:custGeom>
              <a:avLst/>
              <a:gdLst/>
              <a:ahLst/>
              <a:cxnLst/>
              <a:rect r="r" b="b" t="t" l="l"/>
              <a:pathLst>
                <a:path h="254563" w="849982">
                  <a:moveTo>
                    <a:pt x="0" y="0"/>
                  </a:moveTo>
                  <a:lnTo>
                    <a:pt x="849982" y="0"/>
                  </a:lnTo>
                  <a:lnTo>
                    <a:pt x="849982" y="254563"/>
                  </a:lnTo>
                  <a:lnTo>
                    <a:pt x="0" y="254563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849982" cy="254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272391" y="4754685"/>
            <a:ext cx="3221951" cy="964951"/>
            <a:chOff x="0" y="0"/>
            <a:chExt cx="849982" cy="2545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49982" cy="254563"/>
            </a:xfrm>
            <a:custGeom>
              <a:avLst/>
              <a:gdLst/>
              <a:ahLst/>
              <a:cxnLst/>
              <a:rect r="r" b="b" t="t" l="l"/>
              <a:pathLst>
                <a:path h="254563" w="849982">
                  <a:moveTo>
                    <a:pt x="0" y="0"/>
                  </a:moveTo>
                  <a:lnTo>
                    <a:pt x="849982" y="0"/>
                  </a:lnTo>
                  <a:lnTo>
                    <a:pt x="849982" y="254563"/>
                  </a:lnTo>
                  <a:lnTo>
                    <a:pt x="0" y="254563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849982" cy="254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272391" y="3095278"/>
            <a:ext cx="3221951" cy="964951"/>
            <a:chOff x="0" y="0"/>
            <a:chExt cx="849982" cy="2545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49982" cy="254563"/>
            </a:xfrm>
            <a:custGeom>
              <a:avLst/>
              <a:gdLst/>
              <a:ahLst/>
              <a:cxnLst/>
              <a:rect r="r" b="b" t="t" l="l"/>
              <a:pathLst>
                <a:path h="254563" w="849982">
                  <a:moveTo>
                    <a:pt x="0" y="0"/>
                  </a:moveTo>
                  <a:lnTo>
                    <a:pt x="849982" y="0"/>
                  </a:lnTo>
                  <a:lnTo>
                    <a:pt x="849982" y="254563"/>
                  </a:lnTo>
                  <a:lnTo>
                    <a:pt x="0" y="254563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849982" cy="254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272391" y="1416853"/>
            <a:ext cx="3221951" cy="964951"/>
            <a:chOff x="0" y="0"/>
            <a:chExt cx="849982" cy="2545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49982" cy="254563"/>
            </a:xfrm>
            <a:custGeom>
              <a:avLst/>
              <a:gdLst/>
              <a:ahLst/>
              <a:cxnLst/>
              <a:rect r="r" b="b" t="t" l="l"/>
              <a:pathLst>
                <a:path h="254563" w="849982">
                  <a:moveTo>
                    <a:pt x="0" y="0"/>
                  </a:moveTo>
                  <a:lnTo>
                    <a:pt x="849982" y="0"/>
                  </a:lnTo>
                  <a:lnTo>
                    <a:pt x="849982" y="254563"/>
                  </a:lnTo>
                  <a:lnTo>
                    <a:pt x="0" y="254563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849982" cy="254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267066" y="7808482"/>
            <a:ext cx="3227277" cy="966546"/>
            <a:chOff x="0" y="0"/>
            <a:chExt cx="849982" cy="25456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49982" cy="254563"/>
            </a:xfrm>
            <a:custGeom>
              <a:avLst/>
              <a:gdLst/>
              <a:ahLst/>
              <a:cxnLst/>
              <a:rect r="r" b="b" t="t" l="l"/>
              <a:pathLst>
                <a:path h="254563" w="849982">
                  <a:moveTo>
                    <a:pt x="0" y="0"/>
                  </a:moveTo>
                  <a:lnTo>
                    <a:pt x="849982" y="0"/>
                  </a:lnTo>
                  <a:lnTo>
                    <a:pt x="849982" y="254563"/>
                  </a:lnTo>
                  <a:lnTo>
                    <a:pt x="0" y="254563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849982" cy="254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-234877" y="-230145"/>
            <a:ext cx="1028700" cy="1007978"/>
            <a:chOff x="0" y="0"/>
            <a:chExt cx="270933" cy="26547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70933" cy="265476"/>
            </a:xfrm>
            <a:custGeom>
              <a:avLst/>
              <a:gdLst/>
              <a:ahLst/>
              <a:cxnLst/>
              <a:rect r="r" b="b" t="t" l="l"/>
              <a:pathLst>
                <a:path h="265476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58947" y="547688"/>
            <a:ext cx="469753" cy="460291"/>
            <a:chOff x="0" y="0"/>
            <a:chExt cx="270933" cy="26547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70933" cy="265476"/>
            </a:xfrm>
            <a:custGeom>
              <a:avLst/>
              <a:gdLst/>
              <a:ahLst/>
              <a:cxnLst/>
              <a:rect r="r" b="b" t="t" l="l"/>
              <a:pathLst>
                <a:path h="265476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7494177" y="-209424"/>
            <a:ext cx="1028700" cy="1007978"/>
            <a:chOff x="0" y="0"/>
            <a:chExt cx="270933" cy="26547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70933" cy="265476"/>
            </a:xfrm>
            <a:custGeom>
              <a:avLst/>
              <a:gdLst/>
              <a:ahLst/>
              <a:cxnLst/>
              <a:rect r="r" b="b" t="t" l="l"/>
              <a:pathLst>
                <a:path h="265476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7259300" y="568409"/>
            <a:ext cx="469753" cy="460291"/>
            <a:chOff x="0" y="0"/>
            <a:chExt cx="270933" cy="26547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270933" cy="265476"/>
            </a:xfrm>
            <a:custGeom>
              <a:avLst/>
              <a:gdLst/>
              <a:ahLst/>
              <a:cxnLst/>
              <a:rect r="r" b="b" t="t" l="l"/>
              <a:pathLst>
                <a:path h="265476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8125790" y="2019321"/>
            <a:ext cx="8105182" cy="6248358"/>
          </a:xfrm>
          <a:custGeom>
            <a:avLst/>
            <a:gdLst/>
            <a:ahLst/>
            <a:cxnLst/>
            <a:rect r="r" b="b" t="t" l="l"/>
            <a:pathLst>
              <a:path h="6248358" w="8105182">
                <a:moveTo>
                  <a:pt x="0" y="0"/>
                </a:moveTo>
                <a:lnTo>
                  <a:pt x="8105182" y="0"/>
                </a:lnTo>
                <a:lnTo>
                  <a:pt x="8105182" y="6248358"/>
                </a:lnTo>
                <a:lnTo>
                  <a:pt x="0" y="62483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1211800" y="4853707"/>
            <a:ext cx="8669045" cy="8712608"/>
          </a:xfrm>
          <a:custGeom>
            <a:avLst/>
            <a:gdLst/>
            <a:ahLst/>
            <a:cxnLst/>
            <a:rect r="r" b="b" t="t" l="l"/>
            <a:pathLst>
              <a:path h="8712608" w="8669045">
                <a:moveTo>
                  <a:pt x="0" y="0"/>
                </a:moveTo>
                <a:lnTo>
                  <a:pt x="8669045" y="0"/>
                </a:lnTo>
                <a:lnTo>
                  <a:pt x="8669045" y="8712608"/>
                </a:lnTo>
                <a:lnTo>
                  <a:pt x="0" y="8712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558947" y="6423694"/>
            <a:ext cx="1409368" cy="969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667"/>
              </a:lnSpc>
            </a:pPr>
            <a:r>
              <a:rPr lang="en-US" sz="6389">
                <a:solidFill>
                  <a:srgbClr val="0048A8"/>
                </a:solidFill>
                <a:latin typeface="HK Grotesk Bold"/>
              </a:rPr>
              <a:t>4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58947" y="4759551"/>
            <a:ext cx="1409368" cy="969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667"/>
              </a:lnSpc>
            </a:pPr>
            <a:r>
              <a:rPr lang="en-US" sz="6389">
                <a:solidFill>
                  <a:srgbClr val="0048A8"/>
                </a:solidFill>
                <a:latin typeface="HK Grotesk Bold"/>
              </a:rPr>
              <a:t>3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58947" y="3100144"/>
            <a:ext cx="1409368" cy="969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667"/>
              </a:lnSpc>
            </a:pPr>
            <a:r>
              <a:rPr lang="en-US" sz="6389">
                <a:solidFill>
                  <a:srgbClr val="0048A8"/>
                </a:solidFill>
                <a:latin typeface="HK Grotesk Bold"/>
              </a:rPr>
              <a:t>2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68456" y="1421719"/>
            <a:ext cx="1409368" cy="969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667"/>
              </a:lnSpc>
            </a:pPr>
            <a:r>
              <a:rPr lang="en-US" sz="6389">
                <a:solidFill>
                  <a:srgbClr val="0048A8"/>
                </a:solidFill>
                <a:latin typeface="HK Grotesk Bold"/>
              </a:rPr>
              <a:t>1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68456" y="7810853"/>
            <a:ext cx="1409368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680"/>
              </a:lnSpc>
            </a:pPr>
            <a:r>
              <a:rPr lang="en-US" sz="6400">
                <a:solidFill>
                  <a:srgbClr val="0048A8"/>
                </a:solidFill>
                <a:latin typeface="HK Grotesk Bold"/>
              </a:rPr>
              <a:t>5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272391" y="6727991"/>
            <a:ext cx="3221951" cy="361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5"/>
              </a:lnSpc>
            </a:pPr>
            <a:r>
              <a:rPr lang="en-US" sz="2396">
                <a:solidFill>
                  <a:srgbClr val="FFFFFF"/>
                </a:solidFill>
                <a:latin typeface="HK Grotesk Pro Bold"/>
              </a:rPr>
              <a:t>Evaluation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272391" y="5056540"/>
            <a:ext cx="3221951" cy="361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5"/>
              </a:lnSpc>
            </a:pPr>
            <a:r>
              <a:rPr lang="en-US" sz="2396">
                <a:solidFill>
                  <a:srgbClr val="FFFFFF"/>
                </a:solidFill>
                <a:latin typeface="HK Grotesk Pro Semi-Bold"/>
              </a:rPr>
              <a:t>Model Building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272391" y="3223765"/>
            <a:ext cx="3221951" cy="722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5"/>
              </a:lnSpc>
            </a:pPr>
            <a:r>
              <a:rPr lang="en-US" sz="2396">
                <a:solidFill>
                  <a:srgbClr val="FFFFFF"/>
                </a:solidFill>
                <a:latin typeface="HK Grotesk Pro Semi-Bold"/>
              </a:rPr>
              <a:t>Exploratory Data Analysis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272391" y="1545339"/>
            <a:ext cx="3221951" cy="722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5"/>
              </a:lnSpc>
            </a:pPr>
            <a:r>
              <a:rPr lang="en-US" sz="2396">
                <a:solidFill>
                  <a:srgbClr val="FFFFFF"/>
                </a:solidFill>
                <a:latin typeface="HK Grotesk Pro Semi-Bold"/>
              </a:rPr>
              <a:t>Data Cleaning and Preprocessing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272391" y="7934678"/>
            <a:ext cx="3227277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HK Grotesk Pro Semi-Bold"/>
              </a:rPr>
              <a:t>Feature Importance and SHAP Analysis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338360"/>
            <a:ext cx="16230600" cy="1028951"/>
            <a:chOff x="0" y="0"/>
            <a:chExt cx="4274726" cy="271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71000"/>
            </a:xfrm>
            <a:custGeom>
              <a:avLst/>
              <a:gdLst/>
              <a:ahLst/>
              <a:cxnLst/>
              <a:rect r="r" b="b" t="t" l="l"/>
              <a:pathLst>
                <a:path h="271000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71000"/>
                  </a:lnTo>
                  <a:lnTo>
                    <a:pt x="0" y="271000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274726" cy="27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2605436"/>
            <a:ext cx="16230600" cy="1028951"/>
            <a:chOff x="0" y="0"/>
            <a:chExt cx="4274726" cy="271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71000"/>
            </a:xfrm>
            <a:custGeom>
              <a:avLst/>
              <a:gdLst/>
              <a:ahLst/>
              <a:cxnLst/>
              <a:rect r="r" b="b" t="t" l="l"/>
              <a:pathLst>
                <a:path h="271000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71000"/>
                  </a:lnTo>
                  <a:lnTo>
                    <a:pt x="0" y="271000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4274726" cy="27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3872512"/>
            <a:ext cx="16230600" cy="1028951"/>
            <a:chOff x="0" y="0"/>
            <a:chExt cx="4274726" cy="271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74726" cy="271000"/>
            </a:xfrm>
            <a:custGeom>
              <a:avLst/>
              <a:gdLst/>
              <a:ahLst/>
              <a:cxnLst/>
              <a:rect r="r" b="b" t="t" l="l"/>
              <a:pathLst>
                <a:path h="271000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71000"/>
                  </a:lnTo>
                  <a:lnTo>
                    <a:pt x="0" y="271000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4274726" cy="27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5139589"/>
            <a:ext cx="16230600" cy="1028951"/>
            <a:chOff x="0" y="0"/>
            <a:chExt cx="4274726" cy="271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274726" cy="271000"/>
            </a:xfrm>
            <a:custGeom>
              <a:avLst/>
              <a:gdLst/>
              <a:ahLst/>
              <a:cxnLst/>
              <a:rect r="r" b="b" t="t" l="l"/>
              <a:pathLst>
                <a:path h="271000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71000"/>
                  </a:lnTo>
                  <a:lnTo>
                    <a:pt x="0" y="271000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0"/>
              <a:ext cx="4274726" cy="27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494177" y="-209424"/>
            <a:ext cx="1028700" cy="1007978"/>
            <a:chOff x="0" y="0"/>
            <a:chExt cx="270933" cy="26547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70933" cy="265476"/>
            </a:xfrm>
            <a:custGeom>
              <a:avLst/>
              <a:gdLst/>
              <a:ahLst/>
              <a:cxnLst/>
              <a:rect r="r" b="b" t="t" l="l"/>
              <a:pathLst>
                <a:path h="265476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7259300" y="568409"/>
            <a:ext cx="469753" cy="460291"/>
            <a:chOff x="0" y="0"/>
            <a:chExt cx="270933" cy="26547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70933" cy="265476"/>
            </a:xfrm>
            <a:custGeom>
              <a:avLst/>
              <a:gdLst/>
              <a:ahLst/>
              <a:cxnLst/>
              <a:rect r="r" b="b" t="t" l="l"/>
              <a:pathLst>
                <a:path h="265476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65476"/>
                  </a:lnTo>
                  <a:lnTo>
                    <a:pt x="0" y="26547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270933" cy="265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28700" y="6406665"/>
            <a:ext cx="16230600" cy="1028951"/>
            <a:chOff x="0" y="0"/>
            <a:chExt cx="4274726" cy="271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274726" cy="271000"/>
            </a:xfrm>
            <a:custGeom>
              <a:avLst/>
              <a:gdLst/>
              <a:ahLst/>
              <a:cxnLst/>
              <a:rect r="r" b="b" t="t" l="l"/>
              <a:pathLst>
                <a:path h="271000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71000"/>
                  </a:lnTo>
                  <a:lnTo>
                    <a:pt x="0" y="271000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0"/>
              <a:ext cx="4274726" cy="27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28700" y="7673742"/>
            <a:ext cx="16230600" cy="1028951"/>
            <a:chOff x="0" y="0"/>
            <a:chExt cx="4274726" cy="271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274726" cy="271000"/>
            </a:xfrm>
            <a:custGeom>
              <a:avLst/>
              <a:gdLst/>
              <a:ahLst/>
              <a:cxnLst/>
              <a:rect r="r" b="b" t="t" l="l"/>
              <a:pathLst>
                <a:path h="271000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71000"/>
                  </a:lnTo>
                  <a:lnTo>
                    <a:pt x="0" y="271000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0"/>
              <a:ext cx="4274726" cy="27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28700" y="8940818"/>
            <a:ext cx="16230600" cy="1028951"/>
            <a:chOff x="0" y="0"/>
            <a:chExt cx="4274726" cy="2710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274726" cy="271000"/>
            </a:xfrm>
            <a:custGeom>
              <a:avLst/>
              <a:gdLst/>
              <a:ahLst/>
              <a:cxnLst/>
              <a:rect r="r" b="b" t="t" l="l"/>
              <a:pathLst>
                <a:path h="271000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71000"/>
                  </a:lnTo>
                  <a:lnTo>
                    <a:pt x="0" y="271000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0"/>
              <a:ext cx="4274726" cy="271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5400000">
            <a:off x="-6494546" y="-261358"/>
            <a:ext cx="11147538" cy="9949177"/>
          </a:xfrm>
          <a:custGeom>
            <a:avLst/>
            <a:gdLst/>
            <a:ahLst/>
            <a:cxnLst/>
            <a:rect r="r" b="b" t="t" l="l"/>
            <a:pathLst>
              <a:path h="9949177" w="11147538">
                <a:moveTo>
                  <a:pt x="0" y="0"/>
                </a:moveTo>
                <a:lnTo>
                  <a:pt x="11147537" y="0"/>
                </a:lnTo>
                <a:lnTo>
                  <a:pt x="11147537" y="9949178"/>
                </a:lnTo>
                <a:lnTo>
                  <a:pt x="0" y="99491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028700" y="226541"/>
            <a:ext cx="8312046" cy="965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88"/>
              </a:lnSpc>
            </a:pPr>
            <a:r>
              <a:rPr lang="en-US" sz="6323">
                <a:solidFill>
                  <a:srgbClr val="0048A8"/>
                </a:solidFill>
                <a:latin typeface="HK Grotesk Bold"/>
              </a:rPr>
              <a:t>Description of the Data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28700" y="1565359"/>
            <a:ext cx="10613626" cy="361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287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HK Grotesk Bold"/>
              </a:rPr>
              <a:t>DEPARTURES: The number of flights that have taken off in a given month.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28700" y="2929612"/>
            <a:ext cx="11868357" cy="361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287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HK Grotesk Bold"/>
              </a:rPr>
              <a:t>HOURS: The total flight hours accumulated by the airline's fleet in a given month.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28700" y="4196362"/>
            <a:ext cx="13160695" cy="361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287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HK Grotesk Bold"/>
              </a:rPr>
              <a:t>KILOMETER(TH): The distance flown by the airline, measured in thousands of kilometers.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28700" y="5463439"/>
            <a:ext cx="15095914" cy="361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287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HK Grotesk Bold"/>
              </a:rPr>
              <a:t>PASSENGERS CARRIED: The number of passengers who flew with the airline during the month.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28700" y="6730515"/>
            <a:ext cx="16979827" cy="361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287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HK Grotesk Bold"/>
              </a:rPr>
              <a:t>PASSENGER KMS. PERFORMED(TH): The number of passenger kilometers performed, measured in thousands.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28700" y="7997592"/>
            <a:ext cx="16230600" cy="361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287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HK Grotesk Bold"/>
              </a:rPr>
              <a:t>AVAILABLE SEAT KILOMETRE(TH): The total number of seat kilometers during the month, measured in thousands.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28700" y="9264668"/>
            <a:ext cx="15095914" cy="361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287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HK Grotesk Bold"/>
              </a:rPr>
              <a:t>PAX. LOAD FACTOR (IN %): The percentage of available seating capacity that is filled with passengers.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58028" y="177977"/>
            <a:ext cx="10329972" cy="5103373"/>
          </a:xfrm>
          <a:custGeom>
            <a:avLst/>
            <a:gdLst/>
            <a:ahLst/>
            <a:cxnLst/>
            <a:rect r="r" b="b" t="t" l="l"/>
            <a:pathLst>
              <a:path h="5103373" w="10329972">
                <a:moveTo>
                  <a:pt x="0" y="0"/>
                </a:moveTo>
                <a:lnTo>
                  <a:pt x="10329972" y="0"/>
                </a:lnTo>
                <a:lnTo>
                  <a:pt x="10329972" y="5103372"/>
                </a:lnTo>
                <a:lnTo>
                  <a:pt x="0" y="51033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" t="0" r="-236" b="-79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33911" y="5143500"/>
            <a:ext cx="10354089" cy="5143500"/>
          </a:xfrm>
          <a:custGeom>
            <a:avLst/>
            <a:gdLst/>
            <a:ahLst/>
            <a:cxnLst/>
            <a:rect r="r" b="b" t="t" l="l"/>
            <a:pathLst>
              <a:path h="5143500" w="10354089">
                <a:moveTo>
                  <a:pt x="0" y="0"/>
                </a:moveTo>
                <a:lnTo>
                  <a:pt x="10354089" y="0"/>
                </a:lnTo>
                <a:lnTo>
                  <a:pt x="10354089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3836341"/>
            <a:ext cx="7958028" cy="2614318"/>
          </a:xfrm>
          <a:custGeom>
            <a:avLst/>
            <a:gdLst/>
            <a:ahLst/>
            <a:cxnLst/>
            <a:rect r="r" b="b" t="t" l="l"/>
            <a:pathLst>
              <a:path h="2614318" w="7958028">
                <a:moveTo>
                  <a:pt x="0" y="0"/>
                </a:moveTo>
                <a:lnTo>
                  <a:pt x="7958028" y="0"/>
                </a:lnTo>
                <a:lnTo>
                  <a:pt x="7958028" y="2614318"/>
                </a:lnTo>
                <a:lnTo>
                  <a:pt x="0" y="26143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705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1768" y="769440"/>
            <a:ext cx="7674493" cy="19334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88"/>
              </a:lnSpc>
            </a:pPr>
            <a:r>
              <a:rPr lang="en-US" sz="6323">
                <a:solidFill>
                  <a:srgbClr val="0048A8"/>
                </a:solidFill>
                <a:latin typeface="HK Grotesk Bold"/>
              </a:rPr>
              <a:t>International</a:t>
            </a:r>
          </a:p>
          <a:p>
            <a:pPr algn="l">
              <a:lnSpc>
                <a:spcPts val="7588"/>
              </a:lnSpc>
            </a:pPr>
            <a:r>
              <a:rPr lang="en-US" sz="6323">
                <a:solidFill>
                  <a:srgbClr val="0048A8"/>
                </a:solidFill>
                <a:latin typeface="HK Grotesk Bold"/>
              </a:rPr>
              <a:t>Passengers Carried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1768" y="7578861"/>
            <a:ext cx="7674493" cy="1920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88"/>
              </a:lnSpc>
            </a:pPr>
            <a:r>
              <a:rPr lang="en-US" sz="6323">
                <a:solidFill>
                  <a:srgbClr val="0048A8"/>
                </a:solidFill>
                <a:latin typeface="HK Grotesk Bold"/>
              </a:rPr>
              <a:t>Domestic</a:t>
            </a:r>
          </a:p>
          <a:p>
            <a:pPr algn="l">
              <a:lnSpc>
                <a:spcPts val="7588"/>
              </a:lnSpc>
            </a:pPr>
            <a:r>
              <a:rPr lang="en-US" sz="6323">
                <a:solidFill>
                  <a:srgbClr val="0048A8"/>
                </a:solidFill>
                <a:latin typeface="HK Grotesk Bold"/>
              </a:rPr>
              <a:t>Passengers Carried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7865" y="0"/>
            <a:ext cx="15012270" cy="10287000"/>
          </a:xfrm>
          <a:custGeom>
            <a:avLst/>
            <a:gdLst/>
            <a:ahLst/>
            <a:cxnLst/>
            <a:rect r="r" b="b" t="t" l="l"/>
            <a:pathLst>
              <a:path h="10287000" w="15012270">
                <a:moveTo>
                  <a:pt x="0" y="0"/>
                </a:moveTo>
                <a:lnTo>
                  <a:pt x="15012270" y="0"/>
                </a:lnTo>
                <a:lnTo>
                  <a:pt x="1501227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4083416" y="7282634"/>
            <a:ext cx="4204584" cy="3004366"/>
          </a:xfrm>
          <a:custGeom>
            <a:avLst/>
            <a:gdLst/>
            <a:ahLst/>
            <a:cxnLst/>
            <a:rect r="r" b="b" t="t" l="l"/>
            <a:pathLst>
              <a:path h="3004366" w="4204584">
                <a:moveTo>
                  <a:pt x="0" y="0"/>
                </a:moveTo>
                <a:lnTo>
                  <a:pt x="4204584" y="0"/>
                </a:lnTo>
                <a:lnTo>
                  <a:pt x="4204584" y="3004366"/>
                </a:lnTo>
                <a:lnTo>
                  <a:pt x="0" y="3004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4204584" cy="3004366"/>
          </a:xfrm>
          <a:custGeom>
            <a:avLst/>
            <a:gdLst/>
            <a:ahLst/>
            <a:cxnLst/>
            <a:rect r="r" b="b" t="t" l="l"/>
            <a:pathLst>
              <a:path h="3004366" w="4204584">
                <a:moveTo>
                  <a:pt x="0" y="0"/>
                </a:moveTo>
                <a:lnTo>
                  <a:pt x="4204584" y="0"/>
                </a:lnTo>
                <a:lnTo>
                  <a:pt x="4204584" y="3004366"/>
                </a:lnTo>
                <a:lnTo>
                  <a:pt x="0" y="3004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2786102" cy="10287000"/>
          </a:xfrm>
          <a:custGeom>
            <a:avLst/>
            <a:gdLst/>
            <a:ahLst/>
            <a:cxnLst/>
            <a:rect r="r" b="b" t="t" l="l"/>
            <a:pathLst>
              <a:path h="10287000" w="12786102">
                <a:moveTo>
                  <a:pt x="0" y="0"/>
                </a:moveTo>
                <a:lnTo>
                  <a:pt x="12786102" y="0"/>
                </a:lnTo>
                <a:lnTo>
                  <a:pt x="1278610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433754" y="0"/>
            <a:ext cx="4854246" cy="10287000"/>
            <a:chOff x="0" y="0"/>
            <a:chExt cx="1278485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7848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278485">
                  <a:moveTo>
                    <a:pt x="0" y="0"/>
                  </a:moveTo>
                  <a:lnTo>
                    <a:pt x="1278485" y="0"/>
                  </a:lnTo>
                  <a:lnTo>
                    <a:pt x="127848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48A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1278485" cy="2709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5400000">
            <a:off x="-569942" y="5846461"/>
            <a:ext cx="5010481" cy="3870597"/>
          </a:xfrm>
          <a:custGeom>
            <a:avLst/>
            <a:gdLst/>
            <a:ahLst/>
            <a:cxnLst/>
            <a:rect r="r" b="b" t="t" l="l"/>
            <a:pathLst>
              <a:path h="3870597" w="5010481">
                <a:moveTo>
                  <a:pt x="0" y="0"/>
                </a:moveTo>
                <a:lnTo>
                  <a:pt x="5010481" y="0"/>
                </a:lnTo>
                <a:lnTo>
                  <a:pt x="5010481" y="3870597"/>
                </a:lnTo>
                <a:lnTo>
                  <a:pt x="0" y="38705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660633" y="1646816"/>
            <a:ext cx="4400488" cy="6317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09" indent="-323805" lvl="1">
              <a:lnSpc>
                <a:spcPts val="35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HK Grotesk Bold"/>
              </a:rPr>
              <a:t>Strong Relationship between Capacity and Performance</a:t>
            </a:r>
          </a:p>
          <a:p>
            <a:pPr algn="l">
              <a:lnSpc>
                <a:spcPts val="3599"/>
              </a:lnSpc>
            </a:pPr>
          </a:p>
          <a:p>
            <a:pPr algn="l" marL="647609" indent="-323805" lvl="1">
              <a:lnSpc>
                <a:spcPts val="35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HK Grotesk Bold"/>
              </a:rPr>
              <a:t>Key Drivers of Passenger Numbers</a:t>
            </a:r>
          </a:p>
          <a:p>
            <a:pPr algn="l">
              <a:lnSpc>
                <a:spcPts val="3599"/>
              </a:lnSpc>
            </a:pPr>
          </a:p>
          <a:p>
            <a:pPr algn="l" marL="647609" indent="-323805" lvl="1">
              <a:lnSpc>
                <a:spcPts val="35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HK Grotesk Bold"/>
              </a:rPr>
              <a:t>Operational Efficiency</a:t>
            </a:r>
          </a:p>
          <a:p>
            <a:pPr algn="l">
              <a:lnSpc>
                <a:spcPts val="3599"/>
              </a:lnSpc>
            </a:pPr>
          </a:p>
          <a:p>
            <a:pPr algn="l" marL="647609" indent="-323805" lvl="1">
              <a:lnSpc>
                <a:spcPts val="35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HK Grotesk Bold"/>
              </a:rPr>
              <a:t>Flight Operations</a:t>
            </a:r>
          </a:p>
          <a:p>
            <a:pPr algn="l">
              <a:lnSpc>
                <a:spcPts val="3599"/>
              </a:lnSpc>
            </a:pPr>
          </a:p>
          <a:p>
            <a:pPr algn="l" marL="647609" indent="-323805" lvl="1">
              <a:lnSpc>
                <a:spcPts val="35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HK Grotesk Bold"/>
              </a:rPr>
              <a:t>Weaker but Relevant Factors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0" y="3587523"/>
            <a:ext cx="6699477" cy="6699477"/>
          </a:xfrm>
          <a:custGeom>
            <a:avLst/>
            <a:gdLst/>
            <a:ahLst/>
            <a:cxnLst/>
            <a:rect r="r" b="b" t="t" l="l"/>
            <a:pathLst>
              <a:path h="6699477" w="6699477">
                <a:moveTo>
                  <a:pt x="0" y="0"/>
                </a:moveTo>
                <a:lnTo>
                  <a:pt x="6699477" y="0"/>
                </a:lnTo>
                <a:lnTo>
                  <a:pt x="6699477" y="6699477"/>
                </a:lnTo>
                <a:lnTo>
                  <a:pt x="0" y="66994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30230" y="3139737"/>
            <a:ext cx="12900096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0048A8"/>
                </a:solidFill>
                <a:latin typeface="HK Grotesk Bold"/>
              </a:rPr>
              <a:t>XGBOOST Results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54059" y="5552758"/>
            <a:ext cx="6576588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</a:p>
          <a:p>
            <a:pPr algn="just" marL="453392" indent="-226696" lvl="1">
              <a:lnSpc>
                <a:spcPts val="2520"/>
              </a:lnSpc>
              <a:buFont typeface="Arial"/>
              <a:buChar char="•"/>
            </a:pPr>
            <a:r>
              <a:rPr lang="en-US" sz="2100" spc="31">
                <a:solidFill>
                  <a:srgbClr val="000000"/>
                </a:solidFill>
                <a:latin typeface="HK Grotesk Pro Bold"/>
              </a:rPr>
              <a:t>Root</a:t>
            </a:r>
            <a:r>
              <a:rPr lang="en-US" sz="2100" spc="31">
                <a:solidFill>
                  <a:srgbClr val="000000"/>
                </a:solidFill>
                <a:latin typeface="HK Grotesk Pro"/>
              </a:rPr>
              <a:t> </a:t>
            </a:r>
            <a:r>
              <a:rPr lang="en-US" sz="2100" spc="31">
                <a:solidFill>
                  <a:srgbClr val="000000"/>
                </a:solidFill>
                <a:latin typeface="HK Grotesk Pro Bold"/>
              </a:rPr>
              <a:t>Mean Squared Error:</a:t>
            </a:r>
            <a:r>
              <a:rPr lang="en-US" sz="2100" spc="31">
                <a:solidFill>
                  <a:srgbClr val="000000"/>
                </a:solidFill>
                <a:latin typeface="HK Grotesk Pro"/>
              </a:rPr>
              <a:t> 33381.562654950365 </a:t>
            </a:r>
          </a:p>
          <a:p>
            <a:pPr algn="just" marL="453392" indent="-226696" lvl="1">
              <a:lnSpc>
                <a:spcPts val="2520"/>
              </a:lnSpc>
              <a:buFont typeface="Arial"/>
              <a:buChar char="•"/>
            </a:pPr>
            <a:r>
              <a:rPr lang="en-US" sz="2100" spc="31">
                <a:solidFill>
                  <a:srgbClr val="000000"/>
                </a:solidFill>
                <a:latin typeface="HK Grotesk Pro Bold"/>
              </a:rPr>
              <a:t>Mean Absolute Error:</a:t>
            </a:r>
            <a:r>
              <a:rPr lang="en-US" sz="2100" spc="31">
                <a:solidFill>
                  <a:srgbClr val="000000"/>
                </a:solidFill>
                <a:latin typeface="HK Grotesk Pro"/>
              </a:rPr>
              <a:t> 26380.9453125 </a:t>
            </a:r>
          </a:p>
          <a:p>
            <a:pPr algn="just" marL="453392" indent="-226696" lvl="1">
              <a:lnSpc>
                <a:spcPts val="2520"/>
              </a:lnSpc>
              <a:buFont typeface="Arial"/>
              <a:buChar char="•"/>
            </a:pPr>
            <a:r>
              <a:rPr lang="en-US" sz="2100" spc="31">
                <a:solidFill>
                  <a:srgbClr val="000000"/>
                </a:solidFill>
                <a:latin typeface="HK Grotesk Pro Bold"/>
              </a:rPr>
              <a:t>R-squared:</a:t>
            </a:r>
            <a:r>
              <a:rPr lang="en-US" sz="2100" spc="31">
                <a:solidFill>
                  <a:srgbClr val="000000"/>
                </a:solidFill>
                <a:latin typeface="HK Grotesk Pro"/>
              </a:rPr>
              <a:t> 0.9869591420590705 </a:t>
            </a:r>
          </a:p>
          <a:p>
            <a:pPr algn="just">
              <a:lnSpc>
                <a:spcPts val="252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157353" y="5556588"/>
            <a:ext cx="6576588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</a:p>
          <a:p>
            <a:pPr algn="l" marL="453392" indent="-226696" lvl="1">
              <a:lnSpc>
                <a:spcPts val="2520"/>
              </a:lnSpc>
              <a:buFont typeface="Arial"/>
              <a:buChar char="•"/>
            </a:pPr>
            <a:r>
              <a:rPr lang="en-US" sz="2100" spc="31">
                <a:solidFill>
                  <a:srgbClr val="000000"/>
                </a:solidFill>
                <a:latin typeface="HK Grotesk Pro Bold"/>
              </a:rPr>
              <a:t>Root Mean Squared Error: </a:t>
            </a:r>
            <a:r>
              <a:rPr lang="en-US" sz="2100" spc="31">
                <a:solidFill>
                  <a:srgbClr val="000000"/>
                </a:solidFill>
                <a:latin typeface="HK Grotesk Pro"/>
              </a:rPr>
              <a:t>40537.05897328483</a:t>
            </a:r>
          </a:p>
          <a:p>
            <a:pPr algn="l" marL="453392" indent="-226696" lvl="1">
              <a:lnSpc>
                <a:spcPts val="2520"/>
              </a:lnSpc>
              <a:buFont typeface="Arial"/>
              <a:buChar char="•"/>
            </a:pPr>
            <a:r>
              <a:rPr lang="en-US" sz="2100" spc="31">
                <a:solidFill>
                  <a:srgbClr val="000000"/>
                </a:solidFill>
                <a:latin typeface="HK Grotesk Pro Bold"/>
              </a:rPr>
              <a:t>Mean Absolute Error: </a:t>
            </a:r>
            <a:r>
              <a:rPr lang="en-US" sz="2100" spc="31">
                <a:solidFill>
                  <a:srgbClr val="000000"/>
                </a:solidFill>
                <a:latin typeface="HK Grotesk Pro"/>
              </a:rPr>
              <a:t>24193.983072916668 </a:t>
            </a:r>
          </a:p>
          <a:p>
            <a:pPr algn="l" marL="453392" indent="-226696" lvl="1">
              <a:lnSpc>
                <a:spcPts val="2520"/>
              </a:lnSpc>
              <a:buFont typeface="Arial"/>
              <a:buChar char="•"/>
            </a:pPr>
            <a:r>
              <a:rPr lang="en-US" sz="2100" spc="31">
                <a:solidFill>
                  <a:srgbClr val="000000"/>
                </a:solidFill>
                <a:latin typeface="HK Grotesk Pro Bold"/>
              </a:rPr>
              <a:t>R-squared: </a:t>
            </a:r>
            <a:r>
              <a:rPr lang="en-US" sz="2100" spc="31">
                <a:solidFill>
                  <a:srgbClr val="000000"/>
                </a:solidFill>
                <a:latin typeface="HK Grotesk Pro"/>
              </a:rPr>
              <a:t>0.5566498783666725 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3662194" y="4581842"/>
            <a:ext cx="189264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Domestic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01552" y="4581842"/>
            <a:ext cx="259824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International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5400000">
            <a:off x="11588523" y="0"/>
            <a:ext cx="6699477" cy="6699477"/>
          </a:xfrm>
          <a:custGeom>
            <a:avLst/>
            <a:gdLst/>
            <a:ahLst/>
            <a:cxnLst/>
            <a:rect r="r" b="b" t="t" l="l"/>
            <a:pathLst>
              <a:path h="6699477" w="6699477">
                <a:moveTo>
                  <a:pt x="0" y="0"/>
                </a:moveTo>
                <a:lnTo>
                  <a:pt x="6699477" y="0"/>
                </a:lnTo>
                <a:lnTo>
                  <a:pt x="6699477" y="6699477"/>
                </a:lnTo>
                <a:lnTo>
                  <a:pt x="0" y="66994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DAGGWs62jlw</dc:identifier>
  <dcterms:modified xsi:type="dcterms:W3CDTF">2011-08-01T06:04:30Z</dcterms:modified>
  <cp:revision>1</cp:revision>
  <dc:title>traveling Vocabulary</dc:title>
</cp:coreProperties>
</file>